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267" r:id="rId2"/>
    <p:sldId id="268" r:id="rId3"/>
    <p:sldId id="270" r:id="rId4"/>
    <p:sldId id="273" r:id="rId5"/>
    <p:sldId id="271" r:id="rId6"/>
    <p:sldId id="277" r:id="rId7"/>
    <p:sldId id="278" r:id="rId8"/>
    <p:sldId id="279" r:id="rId9"/>
    <p:sldId id="274" r:id="rId10"/>
    <p:sldId id="257" r:id="rId11"/>
    <p:sldId id="275" r:id="rId12"/>
    <p:sldId id="258" r:id="rId13"/>
    <p:sldId id="276" r:id="rId14"/>
    <p:sldId id="259" r:id="rId15"/>
    <p:sldId id="260" r:id="rId16"/>
    <p:sldId id="261" r:id="rId17"/>
    <p:sldId id="263" r:id="rId18"/>
    <p:sldId id="264" r:id="rId19"/>
    <p:sldId id="262" r:id="rId20"/>
    <p:sldId id="266" r:id="rId21"/>
    <p:sldId id="265" r:id="rId22"/>
    <p:sldId id="272"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clrMode="bw"/>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77778" autoAdjust="0"/>
  </p:normalViewPr>
  <p:slideViewPr>
    <p:cSldViewPr snapToGrid="0" snapToObjects="1">
      <p:cViewPr varScale="1">
        <p:scale>
          <a:sx n="74" d="100"/>
          <a:sy n="74" d="100"/>
        </p:scale>
        <p:origin x="2184" y="1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0A9701-F5A1-214B-8602-269D18E1A6A2}" type="datetimeFigureOut">
              <a:rPr lang="en-US" smtClean="0"/>
              <a:t>3/15/16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8CF3CA-BA78-AA4D-BE6C-83A937E387FE}" type="slidenum">
              <a:rPr lang="en-US" smtClean="0"/>
              <a:t>‹#›</a:t>
            </a:fld>
            <a:endParaRPr lang="en-US"/>
          </a:p>
        </p:txBody>
      </p:sp>
    </p:spTree>
    <p:extLst>
      <p:ext uri="{BB962C8B-B14F-4D97-AF65-F5344CB8AC3E}">
        <p14:creationId xmlns:p14="http://schemas.microsoft.com/office/powerpoint/2010/main" val="156154517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9" Type="http://schemas.openxmlformats.org/officeDocument/2006/relationships/hyperlink" Target="http://www.brennancenter.org/analysis/research-and-publications-voter-id" TargetMode="External"/><Relationship Id="rId20" Type="http://schemas.openxmlformats.org/officeDocument/2006/relationships/hyperlink" Target="http://www.brennancenter.org/analysis/state-voting-2014#_ftn17" TargetMode="External"/><Relationship Id="rId21" Type="http://schemas.openxmlformats.org/officeDocument/2006/relationships/hyperlink" Target="NULL" TargetMode="External"/><Relationship Id="rId10" Type="http://schemas.openxmlformats.org/officeDocument/2006/relationships/hyperlink" Target="http://www.brennancenter.org/sites/default/files/analysis/DOJ_Final_Letter_To_Texas_On_Voter_ID_Law.pdf" TargetMode="External"/><Relationship Id="rId11" Type="http://schemas.openxmlformats.org/officeDocument/2006/relationships/hyperlink" Target="http://moritzlaw.osu.edu/electionlaw/litigation/documents/League1591.pdf" TargetMode="External"/><Relationship Id="rId12" Type="http://schemas.openxmlformats.org/officeDocument/2006/relationships/hyperlink" Target="http://www.brennancenter.org/analysis/state-voting-2014#_ftn11" TargetMode="External"/><Relationship Id="rId13" Type="http://schemas.openxmlformats.org/officeDocument/2006/relationships/hyperlink" Target="http://www.brennancenter.org/analysis/state-voting-2014#_ftn12" TargetMode="External"/><Relationship Id="rId14" Type="http://schemas.openxmlformats.org/officeDocument/2006/relationships/hyperlink" Target="http://www.brennancenter.org/analysis/state-voting-2014#_ftn13" TargetMode="External"/><Relationship Id="rId15" Type="http://schemas.openxmlformats.org/officeDocument/2006/relationships/hyperlink" Target="http://www.brennancenter.org/analysis/state-voting-2014#_ftn14" TargetMode="External"/><Relationship Id="rId16" Type="http://schemas.openxmlformats.org/officeDocument/2006/relationships/hyperlink" Target="http://www.brennancenter.org/analysis/state-voting-2014#_ftn15" TargetMode="External"/><Relationship Id="rId17" Type="http://schemas.openxmlformats.org/officeDocument/2006/relationships/hyperlink" Target="http://www.brennancenter.org/analysis/state-voting-2014#_ftn16" TargetMode="External"/><Relationship Id="rId18" Type="http://schemas.openxmlformats.org/officeDocument/2006/relationships/hyperlink" Target="http://www.justice.gov/iso/opa/resources/646201393013723793555.pdf" TargetMode="External"/><Relationship Id="rId19" Type="http://schemas.openxmlformats.org/officeDocument/2006/relationships/hyperlink" Target="NULL" TargetMode="External"/><Relationship Id="rId1" Type="http://schemas.openxmlformats.org/officeDocument/2006/relationships/notesMaster" Target="../notesMasters/notesMaster1.xml"/><Relationship Id="rId2" Type="http://schemas.openxmlformats.org/officeDocument/2006/relationships/slide" Target="../slides/slide1.xml"/><Relationship Id="rId3" Type="http://schemas.openxmlformats.org/officeDocument/2006/relationships/hyperlink" Target="http://www.brennancenter.org/analysis/state-voting-2014#_ftn1" TargetMode="External"/><Relationship Id="rId4" Type="http://schemas.openxmlformats.org/officeDocument/2006/relationships/hyperlink" Target="http://www.brennancenter.org/analysis/state-voting-2014#_ftn2" TargetMode="External"/><Relationship Id="rId5" Type="http://schemas.openxmlformats.org/officeDocument/2006/relationships/hyperlink" Target="http://www.brennancenter.org/analysis/state-voting-2014#_ftn8" TargetMode="External"/><Relationship Id="rId6" Type="http://schemas.openxmlformats.org/officeDocument/2006/relationships/hyperlink" Target="http://www.brennancenter.org/analysis/state-voting-2014#_ftn9" TargetMode="External"/><Relationship Id="rId7" Type="http://schemas.openxmlformats.org/officeDocument/2006/relationships/hyperlink" Target="http://www.brennancenter.org/analysis/state-voting-2014#_ftn10" TargetMode="External"/><Relationship Id="rId8" Type="http://schemas.openxmlformats.org/officeDocument/2006/relationships/hyperlink" Target="http://www.brennancenter.org/sites/default/files/legacy/d/download_file_39242.pdf" TargetMode="Externa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bjs.gov/index.cfm?ty=datool&amp;surl=/arrests/index.cfm" TargetMode="External"/><Relationship Id="rId4" Type="http://schemas.openxmlformats.org/officeDocument/2006/relationships/hyperlink" Target="http://www.brookings.edu/blogs/social-mobility-memos/posts/2014/09/30-war-on-drugs-black-social-mobility-rothwell" TargetMode="External"/><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ncjrs.gov/pdffiles1/nij/grants/247227.pdf" TargetMode="External"/><Relationship Id="rId4" Type="http://schemas.openxmlformats.org/officeDocument/2006/relationships/hyperlink" Target="http://www.nytimes.com/2014/07/09/nyregion/09race.html" TargetMode="External"/><Relationship Id="rId5" Type="http://schemas.openxmlformats.org/officeDocument/2006/relationships/hyperlink" Target="http://www.nyujlpp.org/wp-content/uploads/2014/01/Jones-Give-Us-Free-16nyujlpp919.pdf" TargetMode="External"/><Relationship Id="rId6" Type="http://schemas.openxmlformats.org/officeDocument/2006/relationships/hyperlink" Target="http://scholarship.law.upenn.edu/cgi/viewcontent.cgi?article=7812&amp;context=penn_law_review" TargetMode="External"/><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digitalcommons.law.msu.edu/cgi/viewcontent.cgi?article=1330&amp;context=facpubs" TargetMode="External"/><Relationship Id="rId4" Type="http://schemas.openxmlformats.org/officeDocument/2006/relationships/hyperlink" Target="http://www.newyorker.com/news/news-desk/why-is-it-so-easy-for-prosecutors-to-strike-black-jurors" TargetMode="External"/><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 Id="rId3" Type="http://schemas.openxmlformats.org/officeDocument/2006/relationships/hyperlink" Target="http://economics.ubc.ca/files/2013/05/pdf_paper_marit-rehavi-racial-disparity-federal-criminal.pdf" TargetMode="Externa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ncjrs.gov/pdffiles1/nij/grants/247227.pdf" TargetMode="External"/><Relationship Id="rId4" Type="http://schemas.openxmlformats.org/officeDocument/2006/relationships/hyperlink" Target="http://www.nytimes.com/2014/07/09/nyregion/09race.html" TargetMode="External"/><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 Id="rId3" Type="http://schemas.openxmlformats.org/officeDocument/2006/relationships/hyperlink" Target="http://www.urban.org/sites/default/files/alfresco/publication-pdfs/413174-Examining-Racial-and-Ethnic-Disparities-in-Probation-Revocation.PDF" TargetMode="Externa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 Id="rId3" Type="http://schemas.openxmlformats.org/officeDocument/2006/relationships/hyperlink" Target="http://sentencingproject.org/doc/publications/fd_State_Level_Estimates_of_Felon_Disen_2010.pdf"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 Id="rId3" Type="http://schemas.openxmlformats.org/officeDocument/2006/relationships/hyperlink" Target="http://www.gao.gov/assets/670/665966.pdf"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washingtonpost.com/news/wonkblog/wp/2014/09/09/you-really-can-get-pulled-over-for-driving-while-black-federal-statistics-show/" TargetMode="External"/><Relationship Id="rId4" Type="http://schemas.openxmlformats.org/officeDocument/2006/relationships/hyperlink" Target="NULL" TargetMode="External"/><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is the cumulative effect of this legislative movement? As of now, a few months before the 2014 midterm elections, new voting restrictions are set to be in place in 22 states.</a:t>
            </a:r>
            <a:r>
              <a:rPr lang="en-US" dirty="0" smtClean="0">
                <a:hlinkClick r:id="rId3"/>
              </a:rPr>
              <a:t>[1]</a:t>
            </a:r>
            <a:r>
              <a:rPr lang="en-US" dirty="0" smtClean="0"/>
              <a:t> Ongoing court cases could affect laws in six of these states.</a:t>
            </a:r>
            <a:r>
              <a:rPr lang="en-US" dirty="0" smtClean="0">
                <a:hlinkClick r:id="rId4"/>
              </a:rPr>
              <a:t>[2]</a:t>
            </a:r>
            <a:r>
              <a:rPr lang="en-US" dirty="0" smtClean="0"/>
              <a:t> Unless these restrictions are blocked, citizens in nearly half the nation could find it harder to vote this year than in 2010.</a:t>
            </a:r>
          </a:p>
          <a:p>
            <a:endParaRPr lang="en-US" dirty="0" smtClean="0"/>
          </a:p>
          <a:p>
            <a:r>
              <a:rPr lang="en-US" b="1" dirty="0" smtClean="0"/>
              <a:t>Voter ID:</a:t>
            </a:r>
            <a:r>
              <a:rPr lang="en-US" dirty="0" smtClean="0"/>
              <a:t> A total of 13 states passed more restrictive voter ID laws between 2011 and 2014, 11 of which are slated to be in effect in 2014.</a:t>
            </a:r>
            <a:r>
              <a:rPr lang="en-US" dirty="0" smtClean="0">
                <a:hlinkClick r:id="rId5"/>
              </a:rPr>
              <a:t>[8]</a:t>
            </a:r>
            <a:r>
              <a:rPr lang="en-US" dirty="0" smtClean="0"/>
              <a:t> Nine states passed strict photo ID requirements,</a:t>
            </a:r>
            <a:r>
              <a:rPr lang="en-US" dirty="0" smtClean="0">
                <a:hlinkClick r:id="rId6"/>
              </a:rPr>
              <a:t>[9]</a:t>
            </a:r>
            <a:r>
              <a:rPr lang="en-US" dirty="0" smtClean="0"/>
              <a:t> meaning a citizen cannot cast a ballot that will count without a specific kind of government-issued photo ID. An additional four states passed less strict ID requirements.</a:t>
            </a:r>
            <a:r>
              <a:rPr lang="en-US" dirty="0" smtClean="0">
                <a:hlinkClick r:id="rId7"/>
              </a:rPr>
              <a:t>[10]</a:t>
            </a:r>
            <a:r>
              <a:rPr lang="en-US" dirty="0" smtClean="0"/>
              <a:t> Eleven percent of Americans do not have government-issued photo ID, according to a </a:t>
            </a:r>
            <a:r>
              <a:rPr lang="en-US" dirty="0" smtClean="0">
                <a:hlinkClick r:id="rId8"/>
              </a:rPr>
              <a:t>Brennan Center study</a:t>
            </a:r>
            <a:r>
              <a:rPr lang="en-US" dirty="0" smtClean="0"/>
              <a:t>, which has been confirmed by </a:t>
            </a:r>
            <a:r>
              <a:rPr lang="en-US" dirty="0" smtClean="0">
                <a:hlinkClick r:id="rId9"/>
              </a:rPr>
              <a:t>numerous</a:t>
            </a:r>
            <a:r>
              <a:rPr lang="en-US" dirty="0" smtClean="0"/>
              <a:t> independent studies. Research shows these laws disproportionately harm minorities, low-income individuals, seniors, students, and people with disabilities. In Texas, for example, early </a:t>
            </a:r>
            <a:r>
              <a:rPr lang="en-US" dirty="0" smtClean="0">
                <a:hlinkClick r:id="rId10"/>
              </a:rPr>
              <a:t>data</a:t>
            </a:r>
            <a:r>
              <a:rPr lang="en-US" dirty="0" smtClean="0"/>
              <a:t> from the state showed that between 600,000 and 800,000 registered voters did not have the kind of photo ID required by the state’s law, and that Hispanics were 46 to 120 percent more likely to lack an ID than whites. In North Carolina, </a:t>
            </a:r>
            <a:r>
              <a:rPr lang="en-US" dirty="0" smtClean="0">
                <a:hlinkClick r:id="rId11"/>
              </a:rPr>
              <a:t>estimates show</a:t>
            </a:r>
            <a:r>
              <a:rPr lang="en-US" dirty="0" smtClean="0"/>
              <a:t> that 318,000 registered voters — one-third of whom are African American — lack a DMV-issued ID.</a:t>
            </a:r>
            <a:r>
              <a:rPr lang="en-US" dirty="0" smtClean="0">
                <a:hlinkClick r:id="rId12"/>
              </a:rPr>
              <a:t>[11]</a:t>
            </a:r>
            <a:endParaRPr lang="en-US" dirty="0" smtClean="0"/>
          </a:p>
          <a:p>
            <a:r>
              <a:rPr lang="en-US" b="1" dirty="0" smtClean="0"/>
              <a:t>Voter Registration:</a:t>
            </a:r>
            <a:r>
              <a:rPr lang="en-US" dirty="0" smtClean="0"/>
              <a:t> A total of nine states passed laws making it harder for citizens to register to vote between 2011 and 2014.</a:t>
            </a:r>
            <a:r>
              <a:rPr lang="en-US" dirty="0" smtClean="0">
                <a:hlinkClick r:id="rId13"/>
              </a:rPr>
              <a:t>[12]</a:t>
            </a:r>
            <a:r>
              <a:rPr lang="en-US" dirty="0" smtClean="0"/>
              <a:t> These measures took a variety of forms. Four states</a:t>
            </a:r>
            <a:r>
              <a:rPr lang="en-US" dirty="0" smtClean="0">
                <a:hlinkClick r:id="rId14"/>
              </a:rPr>
              <a:t>[13]</a:t>
            </a:r>
            <a:r>
              <a:rPr lang="en-US" dirty="0" smtClean="0"/>
              <a:t> have new restrictions on voter registration drives. Nationally, African Americans and Hispanics register through drives at twice the rate as whites.</a:t>
            </a:r>
            <a:r>
              <a:rPr lang="en-US" dirty="0" smtClean="0">
                <a:hlinkClick r:id="rId15"/>
              </a:rPr>
              <a:t>[14]</a:t>
            </a:r>
            <a:r>
              <a:rPr lang="en-US" dirty="0" smtClean="0"/>
              <a:t> Three states</a:t>
            </a:r>
            <a:r>
              <a:rPr lang="en-US" dirty="0" smtClean="0">
                <a:hlinkClick r:id="rId16"/>
              </a:rPr>
              <a:t>[15]</a:t>
            </a:r>
            <a:r>
              <a:rPr lang="en-US" dirty="0" smtClean="0"/>
              <a:t> also passed laws requiring registrants to provide documentary proof of citizenship, which as many as </a:t>
            </a:r>
            <a:r>
              <a:rPr lang="en-US" dirty="0" smtClean="0">
                <a:hlinkClick r:id="rId8"/>
              </a:rPr>
              <a:t>7 percent</a:t>
            </a:r>
            <a:r>
              <a:rPr lang="en-US" dirty="0" smtClean="0"/>
              <a:t> of Americans do not have readily available. North Carolina eliminated highly-popular same-day registration, and Wisconsin made it harder for people who have moved to stay registered.</a:t>
            </a:r>
          </a:p>
          <a:p>
            <a:r>
              <a:rPr lang="en-US" b="1" dirty="0" smtClean="0"/>
              <a:t>Early Voting:</a:t>
            </a:r>
            <a:r>
              <a:rPr lang="en-US" dirty="0" smtClean="0"/>
              <a:t> Eight states passed laws cutting back on early voting days and hours.</a:t>
            </a:r>
            <a:r>
              <a:rPr lang="en-US" dirty="0" smtClean="0">
                <a:hlinkClick r:id="rId17"/>
              </a:rPr>
              <a:t>[16]</a:t>
            </a:r>
            <a:r>
              <a:rPr lang="en-US" dirty="0" smtClean="0"/>
              <a:t> These restrictions could exacerbate lines on Election Day and are particularly likely to hurt minority voters. For example, in North Carolina, Department of Justice </a:t>
            </a:r>
            <a:r>
              <a:rPr lang="en-US" dirty="0" smtClean="0">
                <a:hlinkClick r:id="rId18"/>
              </a:rPr>
              <a:t>data</a:t>
            </a:r>
            <a:r>
              <a:rPr lang="en-US" dirty="0" smtClean="0"/>
              <a:t> show that 7 in 10 African Americans who cast ballots in 2008 voted during the early voting period, and 23 percent of them did so during the week that was cut. Many states eliminated weekend and evening hours, when minority voters are more likely to cast a ballot. According to a </a:t>
            </a:r>
            <a:r>
              <a:rPr lang="en-US" dirty="0" smtClean="0">
                <a:hlinkClick r:id="rId19" invalidUrl="http://nova-ohio.org/Racial and ethnic proportions of early in-person voting.pdf"/>
              </a:rPr>
              <a:t>study</a:t>
            </a:r>
            <a:r>
              <a:rPr lang="en-US" dirty="0" smtClean="0"/>
              <a:t> in Ohio in 2008, 56 percent of weekend voters in Cuyahoga County, the state’s most populous, were black.</a:t>
            </a:r>
          </a:p>
          <a:p>
            <a:r>
              <a:rPr lang="en-US" b="1" dirty="0" smtClean="0"/>
              <a:t>Restoring Voting Rights to People with Past Convictions:</a:t>
            </a:r>
            <a:r>
              <a:rPr lang="en-US" dirty="0" smtClean="0"/>
              <a:t> Three states also made it harder to restore voting rights for people with past criminal convictions.</a:t>
            </a:r>
            <a:r>
              <a:rPr lang="en-US" dirty="0" smtClean="0">
                <a:hlinkClick r:id="rId20"/>
              </a:rPr>
              <a:t>[17]</a:t>
            </a:r>
            <a:r>
              <a:rPr lang="en-US" dirty="0" smtClean="0"/>
              <a:t> These laws disproportionately impact African Americans. Nationwide, </a:t>
            </a:r>
            <a:r>
              <a:rPr lang="en-US" dirty="0" smtClean="0">
                <a:hlinkClick r:id="rId21" invalidUrl="http://www.sentencingproject.org/doc/publications/fd_Felony Disenfranchisement Laws in the US.pdf"/>
              </a:rPr>
              <a:t>7.7 percent</a:t>
            </a:r>
            <a:r>
              <a:rPr lang="en-US" dirty="0" smtClean="0"/>
              <a:t> of African Americans have lost the right to vote, compared to 1.8 percent of the rest of the population.</a:t>
            </a:r>
          </a:p>
          <a:p>
            <a:endParaRPr lang="en-US" dirty="0" smtClean="0"/>
          </a:p>
          <a:p>
            <a:r>
              <a:rPr lang="en-US" dirty="0" smtClean="0"/>
              <a:t>http://</a:t>
            </a:r>
            <a:r>
              <a:rPr lang="en-US" dirty="0" err="1" smtClean="0"/>
              <a:t>www.brennancenter.org</a:t>
            </a:r>
            <a:r>
              <a:rPr lang="en-US" dirty="0" smtClean="0"/>
              <a:t>/analysis/state-voting-2014</a:t>
            </a:r>
            <a:endParaRPr lang="en-US" dirty="0"/>
          </a:p>
        </p:txBody>
      </p:sp>
      <p:sp>
        <p:nvSpPr>
          <p:cNvPr id="4" name="Slide Number Placeholder 3"/>
          <p:cNvSpPr>
            <a:spLocks noGrp="1"/>
          </p:cNvSpPr>
          <p:nvPr>
            <p:ph type="sldNum" sz="quarter" idx="10"/>
          </p:nvPr>
        </p:nvSpPr>
        <p:spPr/>
        <p:txBody>
          <a:bodyPr/>
          <a:lstStyle/>
          <a:p>
            <a:fld id="{B28CF3CA-BA78-AA4D-BE6C-83A937E387FE}" type="slidenum">
              <a:rPr lang="en-US" smtClean="0"/>
              <a:t>1</a:t>
            </a:fld>
            <a:endParaRPr lang="en-US"/>
          </a:p>
        </p:txBody>
      </p:sp>
    </p:spTree>
    <p:extLst>
      <p:ext uri="{BB962C8B-B14F-4D97-AF65-F5344CB8AC3E}">
        <p14:creationId xmlns:p14="http://schemas.microsoft.com/office/powerpoint/2010/main" val="23928653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2. Black Americans are more likely to be arrested for drug use.</a:t>
            </a:r>
          </a:p>
          <a:p>
            <a:r>
              <a:rPr lang="en-US" dirty="0" smtClean="0"/>
              <a:t>Police arrest black Americans for drug crimes at twice the rate of whites, according to federal </a:t>
            </a:r>
            <a:r>
              <a:rPr lang="en-US" b="1" dirty="0" smtClean="0">
                <a:hlinkClick r:id="rId3"/>
              </a:rPr>
              <a:t>data</a:t>
            </a:r>
            <a:r>
              <a:rPr lang="en-US" dirty="0" smtClean="0"/>
              <a:t>, despite the fact that whites </a:t>
            </a:r>
            <a:r>
              <a:rPr lang="en-US" b="1" dirty="0" smtClean="0">
                <a:hlinkClick r:id="rId4"/>
              </a:rPr>
              <a:t>use drugs at comparable rates</a:t>
            </a:r>
            <a:r>
              <a:rPr lang="en-US" dirty="0" smtClean="0"/>
              <a:t> and sell drugs at comparable or even higher rates.</a:t>
            </a:r>
          </a:p>
          <a:p>
            <a:endParaRPr lang="en-US" dirty="0"/>
          </a:p>
        </p:txBody>
      </p:sp>
      <p:sp>
        <p:nvSpPr>
          <p:cNvPr id="4" name="Slide Number Placeholder 3"/>
          <p:cNvSpPr>
            <a:spLocks noGrp="1"/>
          </p:cNvSpPr>
          <p:nvPr>
            <p:ph type="sldNum" sz="quarter" idx="10"/>
          </p:nvPr>
        </p:nvSpPr>
        <p:spPr/>
        <p:txBody>
          <a:bodyPr/>
          <a:lstStyle/>
          <a:p>
            <a:fld id="{B28CF3CA-BA78-AA4D-BE6C-83A937E387FE}" type="slidenum">
              <a:rPr lang="en-US" smtClean="0"/>
              <a:t>15</a:t>
            </a:fld>
            <a:endParaRPr lang="en-US"/>
          </a:p>
        </p:txBody>
      </p:sp>
    </p:spTree>
    <p:extLst>
      <p:ext uri="{BB962C8B-B14F-4D97-AF65-F5344CB8AC3E}">
        <p14:creationId xmlns:p14="http://schemas.microsoft.com/office/powerpoint/2010/main" val="767098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3. Black Americans are more likely to be jailed while awaiting trial.</a:t>
            </a:r>
          </a:p>
          <a:p>
            <a:r>
              <a:rPr lang="en-US" dirty="0" smtClean="0"/>
              <a:t>A </a:t>
            </a:r>
            <a:r>
              <a:rPr lang="en-US" b="1" dirty="0" smtClean="0">
                <a:hlinkClick r:id="rId3"/>
              </a:rPr>
              <a:t>2014 study</a:t>
            </a:r>
            <a:r>
              <a:rPr lang="en-US" dirty="0" smtClean="0"/>
              <a:t> in New York City </a:t>
            </a:r>
            <a:r>
              <a:rPr lang="en-US" b="1" dirty="0" smtClean="0">
                <a:hlinkClick r:id="rId4"/>
              </a:rPr>
              <a:t>showed</a:t>
            </a:r>
            <a:r>
              <a:rPr lang="en-US" dirty="0" smtClean="0"/>
              <a:t> that blacks were more likely than whites or nonblack minorities to be in jail while they await trial, even after controlling for the seriousness of charges and prior record. Other research </a:t>
            </a:r>
            <a:r>
              <a:rPr lang="en-US" b="1" dirty="0" smtClean="0">
                <a:hlinkClick r:id="rId5"/>
              </a:rPr>
              <a:t>suggests</a:t>
            </a:r>
            <a:r>
              <a:rPr lang="en-US" dirty="0" smtClean="0"/>
              <a:t> that this disparity is often due to the fact that black defendants cannot afford to pay bail. The temporary incarceration stigmatizes the defendant, disrupts family life and employment, </a:t>
            </a:r>
            <a:r>
              <a:rPr lang="en-US" dirty="0" err="1" smtClean="0"/>
              <a:t>and</a:t>
            </a:r>
            <a:r>
              <a:rPr lang="en-US" b="1" dirty="0" err="1" smtClean="0">
                <a:hlinkClick r:id="rId6"/>
              </a:rPr>
              <a:t>makes</a:t>
            </a:r>
            <a:r>
              <a:rPr lang="en-US" b="1" dirty="0" smtClean="0">
                <a:hlinkClick r:id="rId6"/>
              </a:rPr>
              <a:t> it harder</a:t>
            </a:r>
            <a:r>
              <a:rPr lang="en-US" dirty="0" smtClean="0"/>
              <a:t> for the defendant to prepare a defense. In the chart below, “jail” refers to defendants who were offered bail but could not post it; “remanded” refers to defendants who were not given the option of posting bail.</a:t>
            </a:r>
          </a:p>
          <a:p>
            <a:endParaRPr lang="en-US" dirty="0"/>
          </a:p>
        </p:txBody>
      </p:sp>
      <p:sp>
        <p:nvSpPr>
          <p:cNvPr id="4" name="Slide Number Placeholder 3"/>
          <p:cNvSpPr>
            <a:spLocks noGrp="1"/>
          </p:cNvSpPr>
          <p:nvPr>
            <p:ph type="sldNum" sz="quarter" idx="10"/>
          </p:nvPr>
        </p:nvSpPr>
        <p:spPr/>
        <p:txBody>
          <a:bodyPr/>
          <a:lstStyle/>
          <a:p>
            <a:fld id="{B28CF3CA-BA78-AA4D-BE6C-83A937E387FE}" type="slidenum">
              <a:rPr lang="en-US" smtClean="0"/>
              <a:t>16</a:t>
            </a:fld>
            <a:endParaRPr lang="en-US"/>
          </a:p>
        </p:txBody>
      </p:sp>
    </p:spTree>
    <p:extLst>
      <p:ext uri="{BB962C8B-B14F-4D97-AF65-F5344CB8AC3E}">
        <p14:creationId xmlns:p14="http://schemas.microsoft.com/office/powerpoint/2010/main" val="40541310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5. Black Americans may be excluded from juries because of their race.</a:t>
            </a:r>
          </a:p>
          <a:p>
            <a:r>
              <a:rPr lang="en-US" dirty="0" smtClean="0"/>
              <a:t>Researchers </a:t>
            </a:r>
            <a:r>
              <a:rPr lang="en-US" b="1" dirty="0" smtClean="0">
                <a:hlinkClick r:id="rId3"/>
              </a:rPr>
              <a:t>found</a:t>
            </a:r>
            <a:r>
              <a:rPr lang="en-US" dirty="0" smtClean="0"/>
              <a:t> that North Carolina prosecutors were excluding black people from juries in capital cases at twice the rate of other jurors, even when controlling for legitimate justifications for striking jurors, such as employment status or reservations about the death penalty. Other studies have shown that excluding black people from juries </a:t>
            </a:r>
            <a:r>
              <a:rPr lang="en-US" b="1" dirty="0" smtClean="0">
                <a:hlinkClick r:id="rId4"/>
              </a:rPr>
              <a:t>can influence</a:t>
            </a:r>
            <a:r>
              <a:rPr lang="en-US" dirty="0" smtClean="0"/>
              <a:t> deliberations and  verdicts. For example, black defendants in capital cases with white victims are less likely to receive a death sentence if there is a black juror.</a:t>
            </a:r>
          </a:p>
          <a:p>
            <a:endParaRPr lang="en-US" dirty="0"/>
          </a:p>
        </p:txBody>
      </p:sp>
      <p:sp>
        <p:nvSpPr>
          <p:cNvPr id="4" name="Slide Number Placeholder 3"/>
          <p:cNvSpPr>
            <a:spLocks noGrp="1"/>
          </p:cNvSpPr>
          <p:nvPr>
            <p:ph type="sldNum" sz="quarter" idx="10"/>
          </p:nvPr>
        </p:nvSpPr>
        <p:spPr/>
        <p:txBody>
          <a:bodyPr/>
          <a:lstStyle/>
          <a:p>
            <a:fld id="{B28CF3CA-BA78-AA4D-BE6C-83A937E387FE}" type="slidenum">
              <a:rPr lang="en-US" smtClean="0"/>
              <a:t>17</a:t>
            </a:fld>
            <a:endParaRPr lang="en-US"/>
          </a:p>
        </p:txBody>
      </p:sp>
    </p:spTree>
    <p:extLst>
      <p:ext uri="{BB962C8B-B14F-4D97-AF65-F5344CB8AC3E}">
        <p14:creationId xmlns:p14="http://schemas.microsoft.com/office/powerpoint/2010/main" val="24635551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6. Black Americans are more likely to serve longer sentences than white Americans for the same offense.</a:t>
            </a:r>
          </a:p>
          <a:p>
            <a:r>
              <a:rPr lang="en-US" dirty="0" smtClean="0"/>
              <a:t>A </a:t>
            </a:r>
            <a:r>
              <a:rPr lang="en-US" b="1" dirty="0" smtClean="0">
                <a:hlinkClick r:id="rId3"/>
              </a:rPr>
              <a:t>2012 working paper</a:t>
            </a:r>
            <a:r>
              <a:rPr lang="en-US" dirty="0" smtClean="0"/>
              <a:t> found “robust evidence” that black male federal defendants were given longer sentences than comparable whites. Black men’s sentences were, on average, 10 percent longer than those of their white peers. This is partly explained by the fact that prosecutors are about twice as likely to file charges against blacks that carry mandatory minimum sentences than against whites.</a:t>
            </a:r>
          </a:p>
          <a:p>
            <a:endParaRPr lang="en-US" dirty="0"/>
          </a:p>
        </p:txBody>
      </p:sp>
      <p:sp>
        <p:nvSpPr>
          <p:cNvPr id="4" name="Slide Number Placeholder 3"/>
          <p:cNvSpPr>
            <a:spLocks noGrp="1"/>
          </p:cNvSpPr>
          <p:nvPr>
            <p:ph type="sldNum" sz="quarter" idx="10"/>
          </p:nvPr>
        </p:nvSpPr>
        <p:spPr/>
        <p:txBody>
          <a:bodyPr/>
          <a:lstStyle/>
          <a:p>
            <a:fld id="{B28CF3CA-BA78-AA4D-BE6C-83A937E387FE}" type="slidenum">
              <a:rPr lang="en-US" smtClean="0"/>
              <a:t>18</a:t>
            </a:fld>
            <a:endParaRPr lang="en-US"/>
          </a:p>
        </p:txBody>
      </p:sp>
    </p:spTree>
    <p:extLst>
      <p:ext uri="{BB962C8B-B14F-4D97-AF65-F5344CB8AC3E}">
        <p14:creationId xmlns:p14="http://schemas.microsoft.com/office/powerpoint/2010/main" val="37841956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4. Black Americans are more likely to be offered a plea deal that includes prison time. </a:t>
            </a:r>
          </a:p>
          <a:p>
            <a:r>
              <a:rPr lang="en-US" b="1" dirty="0" smtClean="0">
                <a:hlinkClick r:id="rId3"/>
              </a:rPr>
              <a:t>The same study</a:t>
            </a:r>
            <a:r>
              <a:rPr lang="en-US" dirty="0" smtClean="0"/>
              <a:t> in New York </a:t>
            </a:r>
            <a:r>
              <a:rPr lang="en-US" b="1" dirty="0" smtClean="0">
                <a:hlinkClick r:id="rId4"/>
              </a:rPr>
              <a:t>found</a:t>
            </a:r>
            <a:r>
              <a:rPr lang="en-US" dirty="0" smtClean="0"/>
              <a:t> that black defendants are more likely to be offered plea deals that include prison time than whites or nonblack minorities. Even after controlling for many factors, including the seriousness of charges and prior record, blacks were 13 percent more likely than whites to be offered such deals.</a:t>
            </a:r>
          </a:p>
          <a:p>
            <a:endParaRPr lang="en-US" dirty="0"/>
          </a:p>
        </p:txBody>
      </p:sp>
      <p:sp>
        <p:nvSpPr>
          <p:cNvPr id="4" name="Slide Number Placeholder 3"/>
          <p:cNvSpPr>
            <a:spLocks noGrp="1"/>
          </p:cNvSpPr>
          <p:nvPr>
            <p:ph type="sldNum" sz="quarter" idx="10"/>
          </p:nvPr>
        </p:nvSpPr>
        <p:spPr/>
        <p:txBody>
          <a:bodyPr/>
          <a:lstStyle/>
          <a:p>
            <a:fld id="{B28CF3CA-BA78-AA4D-BE6C-83A937E387FE}" type="slidenum">
              <a:rPr lang="en-US" smtClean="0"/>
              <a:t>19</a:t>
            </a:fld>
            <a:endParaRPr lang="en-US"/>
          </a:p>
        </p:txBody>
      </p:sp>
    </p:spTree>
    <p:extLst>
      <p:ext uri="{BB962C8B-B14F-4D97-AF65-F5344CB8AC3E}">
        <p14:creationId xmlns:p14="http://schemas.microsoft.com/office/powerpoint/2010/main" val="13544659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8. Black Americans are more likely to have their probation revoked.</a:t>
            </a:r>
          </a:p>
          <a:p>
            <a:r>
              <a:rPr lang="en-US" dirty="0" smtClean="0"/>
              <a:t>Black convicts have their probation revoked more often than whites and other minorities, according to a </a:t>
            </a:r>
            <a:r>
              <a:rPr lang="en-US" b="1" dirty="0" smtClean="0">
                <a:hlinkClick r:id="rId3"/>
              </a:rPr>
              <a:t>recent study</a:t>
            </a:r>
            <a:r>
              <a:rPr lang="en-US" dirty="0" smtClean="0"/>
              <a:t> of probation outcomes in Iowa, New York, Oregon, and Texas. These racial disparities held even when the study controlled for other characteristics of the probationers, such as their age, crime severity, and criminal history. In the chart below, the “unexplained” portion of each bar is the level of racial disparity that could not be explained by nonracial characteristics.</a:t>
            </a:r>
          </a:p>
          <a:p>
            <a:r>
              <a:rPr lang="en-US" dirty="0" smtClean="0"/>
              <a:t>http://</a:t>
            </a:r>
            <a:r>
              <a:rPr lang="en-US" dirty="0" err="1" smtClean="0"/>
              <a:t>www.businessinsider.com</a:t>
            </a:r>
            <a:r>
              <a:rPr lang="en-US" dirty="0" smtClean="0"/>
              <a:t>/theres-blatant-inequality-at-nearly-every-phase-of-the-criminal-justice-system-2015-8</a:t>
            </a:r>
          </a:p>
          <a:p>
            <a:endParaRPr lang="en-US" dirty="0"/>
          </a:p>
        </p:txBody>
      </p:sp>
      <p:sp>
        <p:nvSpPr>
          <p:cNvPr id="4" name="Slide Number Placeholder 3"/>
          <p:cNvSpPr>
            <a:spLocks noGrp="1"/>
          </p:cNvSpPr>
          <p:nvPr>
            <p:ph type="sldNum" sz="quarter" idx="10"/>
          </p:nvPr>
        </p:nvSpPr>
        <p:spPr/>
        <p:txBody>
          <a:bodyPr/>
          <a:lstStyle/>
          <a:p>
            <a:fld id="{B28CF3CA-BA78-AA4D-BE6C-83A937E387FE}" type="slidenum">
              <a:rPr lang="en-US" smtClean="0"/>
              <a:t>20</a:t>
            </a:fld>
            <a:endParaRPr lang="en-US"/>
          </a:p>
        </p:txBody>
      </p:sp>
    </p:spTree>
    <p:extLst>
      <p:ext uri="{BB962C8B-B14F-4D97-AF65-F5344CB8AC3E}">
        <p14:creationId xmlns:p14="http://schemas.microsoft.com/office/powerpoint/2010/main" val="13713058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7. Black Americans are more likely to be disenfranchised because of a felony conviction.</a:t>
            </a:r>
          </a:p>
          <a:p>
            <a:r>
              <a:rPr lang="en-US" dirty="0" smtClean="0"/>
              <a:t>Most U.S. states restrict the voting rights of citizens convicted of crimes. Since black Americans are over-represented in the criminal justice system, voter disenfranchisement has a disproportionate effect on the black population. According to </a:t>
            </a:r>
            <a:r>
              <a:rPr lang="en-US" b="1" dirty="0" smtClean="0">
                <a:hlinkClick r:id="rId3"/>
              </a:rPr>
              <a:t>recent estimates</a:t>
            </a:r>
            <a:r>
              <a:rPr lang="en-US" dirty="0" smtClean="0"/>
              <a:t> from the Sentencing Project, 2.5 percent of all Americans are disenfranchised due to a current or past felony conviction. For blacks, the figure is 7.7 percent, or about 1 in 13.</a:t>
            </a:r>
          </a:p>
          <a:p>
            <a:endParaRPr lang="en-US" dirty="0"/>
          </a:p>
        </p:txBody>
      </p:sp>
      <p:sp>
        <p:nvSpPr>
          <p:cNvPr id="4" name="Slide Number Placeholder 3"/>
          <p:cNvSpPr>
            <a:spLocks noGrp="1"/>
          </p:cNvSpPr>
          <p:nvPr>
            <p:ph type="sldNum" sz="quarter" idx="10"/>
          </p:nvPr>
        </p:nvSpPr>
        <p:spPr/>
        <p:txBody>
          <a:bodyPr/>
          <a:lstStyle/>
          <a:p>
            <a:fld id="{B28CF3CA-BA78-AA4D-BE6C-83A937E387FE}" type="slidenum">
              <a:rPr lang="en-US" smtClean="0"/>
              <a:t>21</a:t>
            </a:fld>
            <a:endParaRPr lang="en-US"/>
          </a:p>
        </p:txBody>
      </p:sp>
    </p:spTree>
    <p:extLst>
      <p:ext uri="{BB962C8B-B14F-4D97-AF65-F5344CB8AC3E}">
        <p14:creationId xmlns:p14="http://schemas.microsoft.com/office/powerpoint/2010/main" val="7206803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www.thenation.com</a:t>
            </a:r>
            <a:r>
              <a:rPr lang="en-US" dirty="0" smtClean="0"/>
              <a:t>/article/fifty-years-after-freedom-summer-voting-rights-act-needed-more-ever/</a:t>
            </a:r>
          </a:p>
          <a:p>
            <a:endParaRPr lang="en-US" dirty="0"/>
          </a:p>
        </p:txBody>
      </p:sp>
      <p:sp>
        <p:nvSpPr>
          <p:cNvPr id="4" name="Slide Number Placeholder 3"/>
          <p:cNvSpPr>
            <a:spLocks noGrp="1"/>
          </p:cNvSpPr>
          <p:nvPr>
            <p:ph type="sldNum" sz="quarter" idx="10"/>
          </p:nvPr>
        </p:nvSpPr>
        <p:spPr/>
        <p:txBody>
          <a:bodyPr/>
          <a:lstStyle/>
          <a:p>
            <a:fld id="{B28CF3CA-BA78-AA4D-BE6C-83A937E387FE}" type="slidenum">
              <a:rPr lang="en-US" smtClean="0"/>
              <a:t>2</a:t>
            </a:fld>
            <a:endParaRPr lang="en-US"/>
          </a:p>
        </p:txBody>
      </p:sp>
    </p:spTree>
    <p:extLst>
      <p:ext uri="{BB962C8B-B14F-4D97-AF65-F5344CB8AC3E}">
        <p14:creationId xmlns:p14="http://schemas.microsoft.com/office/powerpoint/2010/main" val="2578696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www.ncsl.org</a:t>
            </a:r>
            <a:r>
              <a:rPr lang="en-US" dirty="0" smtClean="0"/>
              <a:t>/research/elections-and-campaigns/voter-id-</a:t>
            </a:r>
            <a:r>
              <a:rPr lang="en-US" dirty="0" err="1" smtClean="0"/>
              <a:t>history.aspx</a:t>
            </a:r>
            <a:endParaRPr lang="en-US" dirty="0"/>
          </a:p>
        </p:txBody>
      </p:sp>
      <p:sp>
        <p:nvSpPr>
          <p:cNvPr id="4" name="Slide Number Placeholder 3"/>
          <p:cNvSpPr>
            <a:spLocks noGrp="1"/>
          </p:cNvSpPr>
          <p:nvPr>
            <p:ph type="sldNum" sz="quarter" idx="10"/>
          </p:nvPr>
        </p:nvSpPr>
        <p:spPr/>
        <p:txBody>
          <a:bodyPr/>
          <a:lstStyle/>
          <a:p>
            <a:fld id="{B28CF3CA-BA78-AA4D-BE6C-83A937E387FE}" type="slidenum">
              <a:rPr lang="en-US" smtClean="0"/>
              <a:t>3</a:t>
            </a:fld>
            <a:endParaRPr lang="en-US"/>
          </a:p>
        </p:txBody>
      </p:sp>
    </p:spTree>
    <p:extLst>
      <p:ext uri="{BB962C8B-B14F-4D97-AF65-F5344CB8AC3E}">
        <p14:creationId xmlns:p14="http://schemas.microsoft.com/office/powerpoint/2010/main" val="17837330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a:t>
            </a:r>
            <a:r>
              <a:rPr lang="en-US" dirty="0" err="1" smtClean="0"/>
              <a:t>www.washingtonpost.com</a:t>
            </a:r>
            <a:r>
              <a:rPr lang="en-US" dirty="0" smtClean="0"/>
              <a:t>/blogs/</a:t>
            </a:r>
            <a:r>
              <a:rPr lang="en-US" dirty="0" err="1" smtClean="0"/>
              <a:t>govbeat</a:t>
            </a:r>
            <a:r>
              <a:rPr lang="en-US" dirty="0" smtClean="0"/>
              <a:t>/</a:t>
            </a:r>
            <a:r>
              <a:rPr lang="en-US" dirty="0" err="1" smtClean="0"/>
              <a:t>wp</a:t>
            </a:r>
            <a:r>
              <a:rPr lang="en-US" dirty="0" smtClean="0"/>
              <a:t>/2014/10/09/report-voter-id-laws-reduce-turnout-more-among-african-american-and-younger-voters/</a:t>
            </a:r>
          </a:p>
          <a:p>
            <a:endParaRPr lang="en-US" dirty="0" smtClean="0"/>
          </a:p>
          <a:p>
            <a:r>
              <a:rPr lang="en-US" dirty="0" smtClean="0"/>
              <a:t>Laws requiring voters to show identification when they cast a ballot impact have a greater impact on African Americans and younger voters than on other racial and age groups, according to a new analysis.</a:t>
            </a:r>
          </a:p>
          <a:p>
            <a:r>
              <a:rPr lang="en-US" dirty="0" smtClean="0"/>
              <a:t>The report, </a:t>
            </a:r>
            <a:r>
              <a:rPr lang="en-US" dirty="0" smtClean="0">
                <a:hlinkClick r:id="rId3"/>
              </a:rPr>
              <a:t>issued Wednesday by the General Accounting Office</a:t>
            </a:r>
            <a:r>
              <a:rPr lang="en-US" dirty="0" smtClean="0"/>
              <a:t> [</a:t>
            </a:r>
            <a:r>
              <a:rPr lang="en-US" dirty="0" err="1" smtClean="0"/>
              <a:t>pdf</a:t>
            </a:r>
            <a:r>
              <a:rPr lang="en-US" dirty="0" smtClean="0"/>
              <a:t>], found that fewer African Americans have the types of identification — like a driver’s license or state-issued identification card — required to obtain a ballot than whites. As a consequence, turnout among African American voters fell by a larger percent than turnout among white voters in two states that implemented identification requirements between 2008 and 2012.</a:t>
            </a:r>
          </a:p>
          <a:p>
            <a:endParaRPr lang="en-US" dirty="0"/>
          </a:p>
        </p:txBody>
      </p:sp>
      <p:sp>
        <p:nvSpPr>
          <p:cNvPr id="4" name="Slide Number Placeholder 3"/>
          <p:cNvSpPr>
            <a:spLocks noGrp="1"/>
          </p:cNvSpPr>
          <p:nvPr>
            <p:ph type="sldNum" sz="quarter" idx="10"/>
          </p:nvPr>
        </p:nvSpPr>
        <p:spPr/>
        <p:txBody>
          <a:bodyPr/>
          <a:lstStyle/>
          <a:p>
            <a:fld id="{B28CF3CA-BA78-AA4D-BE6C-83A937E387FE}" type="slidenum">
              <a:rPr lang="en-US" smtClean="0"/>
              <a:t>4</a:t>
            </a:fld>
            <a:endParaRPr lang="en-US"/>
          </a:p>
        </p:txBody>
      </p:sp>
    </p:spTree>
    <p:extLst>
      <p:ext uri="{BB962C8B-B14F-4D97-AF65-F5344CB8AC3E}">
        <p14:creationId xmlns:p14="http://schemas.microsoft.com/office/powerpoint/2010/main" val="8319376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www.vox.com</a:t>
            </a:r>
            <a:r>
              <a:rPr lang="en-US" dirty="0" smtClean="0"/>
              <a:t>/2015/8/6/9107927/voter-id-election-fraud</a:t>
            </a:r>
          </a:p>
          <a:p>
            <a:r>
              <a:rPr lang="en-US" sz="1200" b="0" i="0" u="none" strike="noStrike" kern="1200" baseline="0" dirty="0" smtClean="0">
                <a:solidFill>
                  <a:schemeClr val="tx1"/>
                </a:solidFill>
                <a:latin typeface="+mn-lt"/>
                <a:ea typeface="+mn-ea"/>
                <a:cs typeface="+mn-cs"/>
              </a:rPr>
              <a:t> Exaggerated or unfounded allegations of fraud through double voting include the following:</a:t>
            </a:r>
          </a:p>
          <a:p>
            <a:r>
              <a:rPr lang="en-US" sz="1200" b="0" i="0" u="none" strike="noStrike" kern="1200" baseline="0" dirty="0" smtClean="0">
                <a:solidFill>
                  <a:schemeClr val="tx1"/>
                </a:solidFill>
                <a:latin typeface="+mn-lt"/>
                <a:ea typeface="+mn-ea"/>
                <a:cs typeface="+mn-cs"/>
              </a:rPr>
              <a:t>•  In Missouri in 2000 and 2002, hundreds of voters were alleged to have voted twice, either within</a:t>
            </a:r>
          </a:p>
          <a:p>
            <a:r>
              <a:rPr lang="en-US" sz="1200" b="0" i="0" u="none" strike="noStrike" kern="1200" baseline="0" dirty="0" smtClean="0">
                <a:solidFill>
                  <a:schemeClr val="tx1"/>
                </a:solidFill>
                <a:latin typeface="+mn-lt"/>
                <a:ea typeface="+mn-ea"/>
                <a:cs typeface="+mn-cs"/>
              </a:rPr>
              <a:t>the state or once in Kansas and once in Missouri. The same analysis acknowledged that the</a:t>
            </a:r>
          </a:p>
          <a:p>
            <a:r>
              <a:rPr lang="en-US" sz="1200" b="0" i="0" u="none" strike="noStrike" kern="1200" baseline="0" dirty="0" smtClean="0">
                <a:solidFill>
                  <a:schemeClr val="tx1"/>
                </a:solidFill>
                <a:latin typeface="+mn-lt"/>
                <a:ea typeface="+mn-ea"/>
                <a:cs typeface="+mn-cs"/>
              </a:rPr>
              <a:t>“computer files contain many errors that show people voting who did not actually vote.”71  Of 18</a:t>
            </a:r>
          </a:p>
          <a:p>
            <a:r>
              <a:rPr lang="en-US" sz="1200" b="0" i="0" u="none" strike="noStrike" kern="1200" baseline="0" dirty="0" smtClean="0">
                <a:solidFill>
                  <a:schemeClr val="tx1"/>
                </a:solidFill>
                <a:latin typeface="+mn-lt"/>
                <a:ea typeface="+mn-ea"/>
                <a:cs typeface="+mn-cs"/>
              </a:rPr>
              <a:t>Kansas City cases that reporters followed up, 13 were affirmatively shown to result from clerical</a:t>
            </a:r>
          </a:p>
          <a:p>
            <a:r>
              <a:rPr lang="en-US" sz="1200" b="0" i="0" u="none" strike="noStrike" kern="1200" baseline="0" dirty="0" smtClean="0">
                <a:solidFill>
                  <a:schemeClr val="tx1"/>
                </a:solidFill>
                <a:latin typeface="+mn-lt"/>
                <a:ea typeface="+mn-ea"/>
                <a:cs typeface="+mn-cs"/>
              </a:rPr>
              <a:t>errors.72  We are aware of public sources substantiating only four cases (amounting to six votes</a:t>
            </a:r>
          </a:p>
          <a:p>
            <a:r>
              <a:rPr lang="en-US" sz="1200" b="0" i="0" u="none" strike="noStrike" kern="1200" baseline="0" dirty="0" smtClean="0">
                <a:solidFill>
                  <a:schemeClr val="tx1"/>
                </a:solidFill>
                <a:latin typeface="+mn-lt"/>
                <a:ea typeface="+mn-ea"/>
                <a:cs typeface="+mn-cs"/>
              </a:rPr>
              <a:t>within the state), yielding an overall documented fraud rate of 0.0003%.73</a:t>
            </a:r>
          </a:p>
          <a:p>
            <a:r>
              <a:rPr lang="en-US" sz="1200" b="0" i="0" u="none" strike="noStrike" kern="1200" baseline="0" dirty="0" smtClean="0">
                <a:solidFill>
                  <a:schemeClr val="tx1"/>
                </a:solidFill>
                <a:latin typeface="+mn-lt"/>
                <a:ea typeface="+mn-ea"/>
                <a:cs typeface="+mn-cs"/>
              </a:rPr>
              <a:t>•  In New Hampshire in 2004, citizens were alleged to have voted twice. In fact, on further investigation,</a:t>
            </a:r>
          </a:p>
          <a:p>
            <a:r>
              <a:rPr lang="en-US" sz="1200" b="0" i="0" u="none" strike="noStrike" kern="1200" baseline="0" dirty="0" smtClean="0">
                <a:solidFill>
                  <a:schemeClr val="tx1"/>
                </a:solidFill>
                <a:latin typeface="+mn-lt"/>
                <a:ea typeface="+mn-ea"/>
                <a:cs typeface="+mn-cs"/>
              </a:rPr>
              <a:t>many of the voters who were allegedly listed multiple times on the rolls actually represented</a:t>
            </a:r>
          </a:p>
          <a:p>
            <a:r>
              <a:rPr lang="en-US" sz="1200" b="0" i="0" u="none" strike="noStrike" kern="1200" baseline="0" dirty="0" smtClean="0">
                <a:solidFill>
                  <a:schemeClr val="tx1"/>
                </a:solidFill>
                <a:latin typeface="+mn-lt"/>
                <a:ea typeface="+mn-ea"/>
                <a:cs typeface="+mn-cs"/>
              </a:rPr>
              <a:t>different people with identical names; others were listed with multiple registrations, but</a:t>
            </a:r>
          </a:p>
          <a:p>
            <a:r>
              <a:rPr lang="en-US" sz="1200" b="0" i="0" u="none" strike="noStrike" kern="1200" baseline="0" dirty="0" smtClean="0">
                <a:solidFill>
                  <a:schemeClr val="tx1"/>
                </a:solidFill>
                <a:latin typeface="+mn-lt"/>
                <a:ea typeface="+mn-ea"/>
                <a:cs typeface="+mn-cs"/>
              </a:rPr>
              <a:t>voted only once. We are not aware of any public materials substantiating the claims of double</a:t>
            </a:r>
          </a:p>
          <a:p>
            <a:r>
              <a:rPr lang="en-US" sz="1200" b="0" i="0" u="none" strike="noStrike" kern="1200" baseline="0" dirty="0" smtClean="0">
                <a:solidFill>
                  <a:schemeClr val="tx1"/>
                </a:solidFill>
                <a:latin typeface="+mn-lt"/>
                <a:ea typeface="+mn-ea"/>
                <a:cs typeface="+mn-cs"/>
              </a:rPr>
              <a:t>voting.74</a:t>
            </a:r>
          </a:p>
          <a:p>
            <a:r>
              <a:rPr lang="en-US" sz="1200" b="0" i="0" u="none" strike="noStrike" kern="1200" baseline="0" dirty="0" smtClean="0">
                <a:solidFill>
                  <a:schemeClr val="tx1"/>
                </a:solidFill>
                <a:latin typeface="+mn-lt"/>
                <a:ea typeface="+mn-ea"/>
                <a:cs typeface="+mn-cs"/>
              </a:rPr>
              <a:t>•  In New Jersey in 2004, 4,397 voters were alleged to have voted twice within the state, and 6,572</a:t>
            </a:r>
          </a:p>
          <a:p>
            <a:r>
              <a:rPr lang="en-US" sz="1200" b="0" i="0" u="none" strike="noStrike" kern="1200" baseline="0" dirty="0" smtClean="0">
                <a:solidFill>
                  <a:schemeClr val="tx1"/>
                </a:solidFill>
                <a:latin typeface="+mn-lt"/>
                <a:ea typeface="+mn-ea"/>
                <a:cs typeface="+mn-cs"/>
              </a:rPr>
              <a:t>voters were alleged to have voted once in New Jersey and once elsewhere.75  Many of these alleged</a:t>
            </a:r>
          </a:p>
          <a:p>
            <a:r>
              <a:rPr lang="en-US" sz="1200" b="0" i="0" u="none" strike="noStrike" kern="1200" baseline="0" dirty="0" smtClean="0">
                <a:solidFill>
                  <a:schemeClr val="tx1"/>
                </a:solidFill>
                <a:latin typeface="+mn-lt"/>
                <a:ea typeface="+mn-ea"/>
                <a:cs typeface="+mn-cs"/>
              </a:rPr>
              <a:t>double votes were actually flawed matches of names and/or birthdates on voter rolls.76  Only</a:t>
            </a:r>
          </a:p>
          <a:p>
            <a:r>
              <a:rPr lang="en-US" sz="1200" b="0" i="0" u="none" strike="noStrike" kern="1200" baseline="0" dirty="0" smtClean="0">
                <a:solidFill>
                  <a:schemeClr val="tx1"/>
                </a:solidFill>
                <a:latin typeface="+mn-lt"/>
                <a:ea typeface="+mn-ea"/>
                <a:cs typeface="+mn-cs"/>
              </a:rPr>
              <a:t>eight cases were actually documented through signatures on poll books; at least five signatures</a:t>
            </a:r>
          </a:p>
          <a:p>
            <a:r>
              <a:rPr lang="en-US" sz="1200" b="0" i="0" u="none" strike="noStrike" kern="1200" baseline="0" dirty="0" smtClean="0">
                <a:solidFill>
                  <a:schemeClr val="tx1"/>
                </a:solidFill>
                <a:latin typeface="+mn-lt"/>
                <a:ea typeface="+mn-ea"/>
                <a:cs typeface="+mn-cs"/>
              </a:rPr>
              <a:t>appear to match.77  Even if all eight proved to reveal fraud, however, that would amount to an</a:t>
            </a:r>
          </a:p>
          <a:p>
            <a:r>
              <a:rPr lang="en-US" sz="1200" b="0" i="0" u="none" strike="noStrike" kern="1200" baseline="0" dirty="0" smtClean="0">
                <a:solidFill>
                  <a:schemeClr val="tx1"/>
                </a:solidFill>
                <a:latin typeface="+mn-lt"/>
                <a:ea typeface="+mn-ea"/>
                <a:cs typeface="+mn-cs"/>
              </a:rPr>
              <a:t>overall double voting rate of 0.0002%.78</a:t>
            </a:r>
          </a:p>
          <a:p>
            <a:r>
              <a:rPr lang="en-US" sz="1200" b="0" i="0" u="none" strike="noStrike" kern="1200" baseline="0" dirty="0" smtClean="0">
                <a:solidFill>
                  <a:schemeClr val="tx1"/>
                </a:solidFill>
                <a:latin typeface="+mn-lt"/>
                <a:ea typeface="+mn-ea"/>
                <a:cs typeface="+mn-cs"/>
              </a:rPr>
              <a:t>•  In New York in 2002 and 2004, between 400 and 1,000 voters were alleged to have voted once</a:t>
            </a:r>
          </a:p>
          <a:p>
            <a:r>
              <a:rPr lang="en-US" sz="1200" b="0" i="0" u="none" strike="noStrike" kern="1200" baseline="0" dirty="0" smtClean="0">
                <a:solidFill>
                  <a:schemeClr val="tx1"/>
                </a:solidFill>
                <a:latin typeface="+mn-lt"/>
                <a:ea typeface="+mn-ea"/>
                <a:cs typeface="+mn-cs"/>
              </a:rPr>
              <a:t>in New York and once in Florida. These allegations were also prompted by a flawed attempt to</a:t>
            </a:r>
          </a:p>
          <a:p>
            <a:r>
              <a:rPr lang="en-US" sz="1200" b="0" i="0" u="none" strike="noStrike" kern="1200" baseline="0" dirty="0" smtClean="0">
                <a:solidFill>
                  <a:schemeClr val="tx1"/>
                </a:solidFill>
                <a:latin typeface="+mn-lt"/>
                <a:ea typeface="+mn-ea"/>
                <a:cs typeface="+mn-cs"/>
              </a:rPr>
              <a:t>match names and birthdates.79  We are aware of public sources substantiating only two cases,</a:t>
            </a:r>
          </a:p>
          <a:p>
            <a:r>
              <a:rPr lang="en-US" sz="1200" b="0" i="0" u="none" strike="noStrike" kern="1200" baseline="0" dirty="0" smtClean="0">
                <a:solidFill>
                  <a:schemeClr val="tx1"/>
                </a:solidFill>
                <a:latin typeface="+mn-lt"/>
                <a:ea typeface="+mn-ea"/>
                <a:cs typeface="+mn-cs"/>
              </a:rPr>
              <a:t>yielding an overall documented fraud rate of 0.000009%.80</a:t>
            </a:r>
          </a:p>
          <a:p>
            <a:r>
              <a:rPr lang="en-US" sz="1200" b="0" i="0" u="none" strike="noStrike" kern="1200" baseline="0" dirty="0" smtClean="0">
                <a:solidFill>
                  <a:schemeClr val="tx1"/>
                </a:solidFill>
                <a:latin typeface="+mn-lt"/>
                <a:ea typeface="+mn-ea"/>
                <a:cs typeface="+mn-cs"/>
              </a:rPr>
              <a:t>•  In Wisconsin in 2004, dozens of voters were alleged to have voted twice. After further investigation,</a:t>
            </a:r>
          </a:p>
          <a:p>
            <a:r>
              <a:rPr lang="en-US" sz="1200" b="0" i="0" u="none" strike="noStrike" kern="1200" baseline="0" dirty="0" smtClean="0">
                <a:solidFill>
                  <a:schemeClr val="tx1"/>
                </a:solidFill>
                <a:latin typeface="+mn-lt"/>
                <a:ea typeface="+mn-ea"/>
                <a:cs typeface="+mn-cs"/>
              </a:rPr>
              <a:t>the vast majority were affirmatively cleared, with some attributed to clerical errors and confusion</a:t>
            </a:r>
          </a:p>
          <a:p>
            <a:r>
              <a:rPr lang="en-US" sz="1200" b="0" i="0" u="none" strike="noStrike" kern="1200" baseline="0" dirty="0" smtClean="0">
                <a:solidFill>
                  <a:schemeClr val="tx1"/>
                </a:solidFill>
                <a:latin typeface="+mn-lt"/>
                <a:ea typeface="+mn-ea"/>
                <a:cs typeface="+mn-cs"/>
              </a:rPr>
              <a:t>caused by flawed attempts to match names and birthdates. There were 14 alleged reports</a:t>
            </a:r>
          </a:p>
          <a:p>
            <a:r>
              <a:rPr lang="en-US" sz="1200" b="0" i="0" u="none" strike="noStrike" kern="1200" baseline="0" dirty="0" smtClean="0">
                <a:solidFill>
                  <a:schemeClr val="tx1"/>
                </a:solidFill>
                <a:latin typeface="+mn-lt"/>
                <a:ea typeface="+mn-ea"/>
                <a:cs typeface="+mn-cs"/>
              </a:rPr>
              <a:t>of voters casting ballots both absentee and in person; at least 12 were caught, and the absentee</a:t>
            </a:r>
          </a:p>
          <a:p>
            <a:r>
              <a:rPr lang="en-US" sz="1200" b="0" i="0" u="none" strike="noStrike" kern="1200" baseline="0" dirty="0" smtClean="0">
                <a:solidFill>
                  <a:schemeClr val="tx1"/>
                </a:solidFill>
                <a:latin typeface="+mn-lt"/>
                <a:ea typeface="+mn-ea"/>
                <a:cs typeface="+mn-cs"/>
              </a:rPr>
              <a:t>ballot was not counted. There were no substantiated reports of any intentional double voting of</a:t>
            </a:r>
            <a:endParaRPr lang="en-US" dirty="0"/>
          </a:p>
        </p:txBody>
      </p:sp>
      <p:sp>
        <p:nvSpPr>
          <p:cNvPr id="4" name="Slide Number Placeholder 3"/>
          <p:cNvSpPr>
            <a:spLocks noGrp="1"/>
          </p:cNvSpPr>
          <p:nvPr>
            <p:ph type="sldNum" sz="quarter" idx="10"/>
          </p:nvPr>
        </p:nvSpPr>
        <p:spPr/>
        <p:txBody>
          <a:bodyPr/>
          <a:lstStyle/>
          <a:p>
            <a:fld id="{B28CF3CA-BA78-AA4D-BE6C-83A937E387FE}" type="slidenum">
              <a:rPr lang="en-US" smtClean="0"/>
              <a:t>5</a:t>
            </a:fld>
            <a:endParaRPr lang="en-US"/>
          </a:p>
        </p:txBody>
      </p:sp>
    </p:spTree>
    <p:extLst>
      <p:ext uri="{BB962C8B-B14F-4D97-AF65-F5344CB8AC3E}">
        <p14:creationId xmlns:p14="http://schemas.microsoft.com/office/powerpoint/2010/main" val="26543954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cap="all" dirty="0" smtClean="0">
                <a:solidFill>
                  <a:schemeClr val="tx1"/>
                </a:solidFill>
                <a:effectLst/>
                <a:latin typeface="+mn-lt"/>
                <a:ea typeface="+mn-ea"/>
                <a:cs typeface="+mn-cs"/>
              </a:rPr>
              <a:t>FELONY DISENFRANCHISEMENT</a:t>
            </a:r>
            <a:br>
              <a:rPr lang="en-US" sz="1200" b="1" kern="1200" cap="all" dirty="0" smtClean="0">
                <a:solidFill>
                  <a:schemeClr val="tx1"/>
                </a:solidFill>
                <a:effectLst/>
                <a:latin typeface="+mn-lt"/>
                <a:ea typeface="+mn-ea"/>
                <a:cs typeface="+mn-cs"/>
              </a:rPr>
            </a:br>
            <a:endParaRPr lang="en-US" dirty="0" smtClean="0"/>
          </a:p>
          <a:p>
            <a:r>
              <a:rPr lang="en-US" dirty="0" smtClean="0"/>
              <a:t/>
            </a:r>
            <a:br>
              <a:rPr lang="en-US" dirty="0" smtClean="0"/>
            </a:br>
            <a:r>
              <a:rPr lang="en-US" dirty="0" smtClean="0"/>
              <a:t>Nationally, an estimated 5.85 million Americans are denied the right to vote because of laws that prohibit voting by people with felony convictions. Felony disenfranchisement is an obstacle to participation in democratic life which is exacerbated by racial disparities in the criminal justice system, resulting in 1 of every 13 African Americans unable to vote.</a:t>
            </a:r>
          </a:p>
          <a:p>
            <a:endParaRPr lang="en-US" dirty="0"/>
          </a:p>
        </p:txBody>
      </p:sp>
      <p:sp>
        <p:nvSpPr>
          <p:cNvPr id="4" name="Slide Number Placeholder 3"/>
          <p:cNvSpPr>
            <a:spLocks noGrp="1"/>
          </p:cNvSpPr>
          <p:nvPr>
            <p:ph type="sldNum" sz="quarter" idx="10"/>
          </p:nvPr>
        </p:nvSpPr>
        <p:spPr/>
        <p:txBody>
          <a:bodyPr/>
          <a:lstStyle/>
          <a:p>
            <a:fld id="{B28CF3CA-BA78-AA4D-BE6C-83A937E387FE}" type="slidenum">
              <a:rPr lang="en-US" smtClean="0"/>
              <a:t>10</a:t>
            </a:fld>
            <a:endParaRPr lang="en-US"/>
          </a:p>
        </p:txBody>
      </p:sp>
    </p:spTree>
    <p:extLst>
      <p:ext uri="{BB962C8B-B14F-4D97-AF65-F5344CB8AC3E}">
        <p14:creationId xmlns:p14="http://schemas.microsoft.com/office/powerpoint/2010/main" val="13591227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More than 60% of the people in prison are now racial and ethnic minorities. For Black males in their thirties, 1 in every 10 is in prison or jail on any given day. These trends have been intensified by the disproportionate impact of the "war on drugs," in which two-thirds of all persons in prison for drug offenses are people of color.</a:t>
            </a:r>
            <a:endParaRPr lang="en-US" dirty="0"/>
          </a:p>
        </p:txBody>
      </p:sp>
      <p:sp>
        <p:nvSpPr>
          <p:cNvPr id="4" name="Slide Number Placeholder 3"/>
          <p:cNvSpPr>
            <a:spLocks noGrp="1"/>
          </p:cNvSpPr>
          <p:nvPr>
            <p:ph type="sldNum" sz="quarter" idx="10"/>
          </p:nvPr>
        </p:nvSpPr>
        <p:spPr/>
        <p:txBody>
          <a:bodyPr/>
          <a:lstStyle/>
          <a:p>
            <a:fld id="{B28CF3CA-BA78-AA4D-BE6C-83A937E387FE}" type="slidenum">
              <a:rPr lang="en-US" smtClean="0"/>
              <a:t>12</a:t>
            </a:fld>
            <a:endParaRPr lang="en-US"/>
          </a:p>
        </p:txBody>
      </p:sp>
    </p:spTree>
    <p:extLst>
      <p:ext uri="{BB962C8B-B14F-4D97-AF65-F5344CB8AC3E}">
        <p14:creationId xmlns:p14="http://schemas.microsoft.com/office/powerpoint/2010/main" val="35249628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It’seasy</a:t>
            </a:r>
            <a:r>
              <a:rPr lang="en-US" dirty="0" smtClean="0"/>
              <a:t> to </a:t>
            </a:r>
            <a:endParaRPr lang="en-US" dirty="0"/>
          </a:p>
        </p:txBody>
      </p:sp>
      <p:sp>
        <p:nvSpPr>
          <p:cNvPr id="4" name="Slide Number Placeholder 3"/>
          <p:cNvSpPr>
            <a:spLocks noGrp="1"/>
          </p:cNvSpPr>
          <p:nvPr>
            <p:ph type="sldNum" sz="quarter" idx="10"/>
          </p:nvPr>
        </p:nvSpPr>
        <p:spPr/>
        <p:txBody>
          <a:bodyPr/>
          <a:lstStyle/>
          <a:p>
            <a:fld id="{B28CF3CA-BA78-AA4D-BE6C-83A937E387FE}" type="slidenum">
              <a:rPr lang="en-US" smtClean="0"/>
              <a:t>13</a:t>
            </a:fld>
            <a:endParaRPr lang="en-US"/>
          </a:p>
        </p:txBody>
      </p:sp>
    </p:spTree>
    <p:extLst>
      <p:ext uri="{BB962C8B-B14F-4D97-AF65-F5344CB8AC3E}">
        <p14:creationId xmlns:p14="http://schemas.microsoft.com/office/powerpoint/2010/main" val="37986514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1. Black Americans are more likely to have their cars searched.</a:t>
            </a:r>
          </a:p>
          <a:p>
            <a:r>
              <a:rPr lang="en-US" dirty="0" smtClean="0"/>
              <a:t>Police are three times as likely to search the cars of stopped black drivers than stopped white drivers, as the chart below, based on data from the Bureau of Justice Statistics, illustrates. Nationally, black drivers are also </a:t>
            </a:r>
            <a:r>
              <a:rPr lang="en-US" b="1" dirty="0" smtClean="0">
                <a:hlinkClick r:id="rId3"/>
              </a:rPr>
              <a:t>more </a:t>
            </a:r>
            <a:r>
              <a:rPr lang="en-US" b="1" dirty="0" err="1" smtClean="0">
                <a:hlinkClick r:id="rId3"/>
              </a:rPr>
              <a:t>likely</a:t>
            </a:r>
            <a:r>
              <a:rPr lang="en-US" dirty="0" err="1" smtClean="0"/>
              <a:t>to</a:t>
            </a:r>
            <a:r>
              <a:rPr lang="en-US" dirty="0" smtClean="0"/>
              <a:t> be pulled over and less likely to receive a reason for being stopped. In one Rhode </a:t>
            </a:r>
            <a:r>
              <a:rPr lang="en-US" dirty="0" err="1" smtClean="0"/>
              <a:t>Island</a:t>
            </a:r>
            <a:r>
              <a:rPr lang="en-US" b="1" dirty="0" err="1" smtClean="0">
                <a:hlinkClick r:id="rId4" invalidUrl="http://www.slate.com/articles/news_and_politics/crime/2015/08/A scandalous but small number of black American die in encounters with the police each year. A far greater number survive, only to suffer subtler forms of racial discrimination in our criminal justice system. &lt;&lt;I want to remove this because I think some would rightly challenge the word %E2%80%9Csmall%E2%80%9D and it also makes it sounds like this article is about people who survive police shootings&gt;&gt;"/>
              </a:rPr>
              <a:t>study</a:t>
            </a:r>
            <a:r>
              <a:rPr lang="en-US" dirty="0" smtClean="0"/>
              <a:t>, black drivers were stopped more even though they were less likely to receive a citation.</a:t>
            </a:r>
          </a:p>
          <a:p>
            <a:endParaRPr lang="en-US" dirty="0"/>
          </a:p>
        </p:txBody>
      </p:sp>
      <p:sp>
        <p:nvSpPr>
          <p:cNvPr id="4" name="Slide Number Placeholder 3"/>
          <p:cNvSpPr>
            <a:spLocks noGrp="1"/>
          </p:cNvSpPr>
          <p:nvPr>
            <p:ph type="sldNum" sz="quarter" idx="10"/>
          </p:nvPr>
        </p:nvSpPr>
        <p:spPr/>
        <p:txBody>
          <a:bodyPr/>
          <a:lstStyle/>
          <a:p>
            <a:fld id="{B28CF3CA-BA78-AA4D-BE6C-83A937E387FE}" type="slidenum">
              <a:rPr lang="en-US" smtClean="0"/>
              <a:t>14</a:t>
            </a:fld>
            <a:endParaRPr lang="en-US"/>
          </a:p>
        </p:txBody>
      </p:sp>
    </p:spTree>
    <p:extLst>
      <p:ext uri="{BB962C8B-B14F-4D97-AF65-F5344CB8AC3E}">
        <p14:creationId xmlns:p14="http://schemas.microsoft.com/office/powerpoint/2010/main" val="35249628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6CAA3DF-0ABB-0347-A19D-4C1A1D779151}" type="datetimeFigureOut">
              <a:rPr lang="en-US" smtClean="0"/>
              <a:t>3/15/16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3C84E4-5569-AD46-8FD6-29F39975429F}" type="slidenum">
              <a:rPr lang="en-US" smtClean="0"/>
              <a:t>‹#›</a:t>
            </a:fld>
            <a:endParaRPr lang="en-US"/>
          </a:p>
        </p:txBody>
      </p:sp>
    </p:spTree>
    <p:extLst>
      <p:ext uri="{BB962C8B-B14F-4D97-AF65-F5344CB8AC3E}">
        <p14:creationId xmlns:p14="http://schemas.microsoft.com/office/powerpoint/2010/main" val="18674142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CAA3DF-0ABB-0347-A19D-4C1A1D779151}" type="datetimeFigureOut">
              <a:rPr lang="en-US" smtClean="0"/>
              <a:t>3/15/16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3C84E4-5569-AD46-8FD6-29F39975429F}" type="slidenum">
              <a:rPr lang="en-US" smtClean="0"/>
              <a:t>‹#›</a:t>
            </a:fld>
            <a:endParaRPr lang="en-US"/>
          </a:p>
        </p:txBody>
      </p:sp>
    </p:spTree>
    <p:extLst>
      <p:ext uri="{BB962C8B-B14F-4D97-AF65-F5344CB8AC3E}">
        <p14:creationId xmlns:p14="http://schemas.microsoft.com/office/powerpoint/2010/main" val="3741726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CAA3DF-0ABB-0347-A19D-4C1A1D779151}" type="datetimeFigureOut">
              <a:rPr lang="en-US" smtClean="0"/>
              <a:t>3/15/16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3C84E4-5569-AD46-8FD6-29F39975429F}" type="slidenum">
              <a:rPr lang="en-US" smtClean="0"/>
              <a:t>‹#›</a:t>
            </a:fld>
            <a:endParaRPr lang="en-US"/>
          </a:p>
        </p:txBody>
      </p:sp>
    </p:spTree>
    <p:extLst>
      <p:ext uri="{BB962C8B-B14F-4D97-AF65-F5344CB8AC3E}">
        <p14:creationId xmlns:p14="http://schemas.microsoft.com/office/powerpoint/2010/main" val="2561586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CAA3DF-0ABB-0347-A19D-4C1A1D779151}" type="datetimeFigureOut">
              <a:rPr lang="en-US" smtClean="0"/>
              <a:t>3/15/16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3C84E4-5569-AD46-8FD6-29F39975429F}" type="slidenum">
              <a:rPr lang="en-US" smtClean="0"/>
              <a:t>‹#›</a:t>
            </a:fld>
            <a:endParaRPr lang="en-US"/>
          </a:p>
        </p:txBody>
      </p:sp>
    </p:spTree>
    <p:extLst>
      <p:ext uri="{BB962C8B-B14F-4D97-AF65-F5344CB8AC3E}">
        <p14:creationId xmlns:p14="http://schemas.microsoft.com/office/powerpoint/2010/main" val="4516974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CAA3DF-0ABB-0347-A19D-4C1A1D779151}" type="datetimeFigureOut">
              <a:rPr lang="en-US" smtClean="0"/>
              <a:t>3/15/16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3C84E4-5569-AD46-8FD6-29F39975429F}" type="slidenum">
              <a:rPr lang="en-US" smtClean="0"/>
              <a:t>‹#›</a:t>
            </a:fld>
            <a:endParaRPr lang="en-US"/>
          </a:p>
        </p:txBody>
      </p:sp>
    </p:spTree>
    <p:extLst>
      <p:ext uri="{BB962C8B-B14F-4D97-AF65-F5344CB8AC3E}">
        <p14:creationId xmlns:p14="http://schemas.microsoft.com/office/powerpoint/2010/main" val="2968267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6CAA3DF-0ABB-0347-A19D-4C1A1D779151}" type="datetimeFigureOut">
              <a:rPr lang="en-US" smtClean="0"/>
              <a:t>3/15/16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3C84E4-5569-AD46-8FD6-29F39975429F}" type="slidenum">
              <a:rPr lang="en-US" smtClean="0"/>
              <a:t>‹#›</a:t>
            </a:fld>
            <a:endParaRPr lang="en-US"/>
          </a:p>
        </p:txBody>
      </p:sp>
    </p:spTree>
    <p:extLst>
      <p:ext uri="{BB962C8B-B14F-4D97-AF65-F5344CB8AC3E}">
        <p14:creationId xmlns:p14="http://schemas.microsoft.com/office/powerpoint/2010/main" val="1126267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6CAA3DF-0ABB-0347-A19D-4C1A1D779151}" type="datetimeFigureOut">
              <a:rPr lang="en-US" smtClean="0"/>
              <a:t>3/15/16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C3C84E4-5569-AD46-8FD6-29F39975429F}" type="slidenum">
              <a:rPr lang="en-US" smtClean="0"/>
              <a:t>‹#›</a:t>
            </a:fld>
            <a:endParaRPr lang="en-US"/>
          </a:p>
        </p:txBody>
      </p:sp>
    </p:spTree>
    <p:extLst>
      <p:ext uri="{BB962C8B-B14F-4D97-AF65-F5344CB8AC3E}">
        <p14:creationId xmlns:p14="http://schemas.microsoft.com/office/powerpoint/2010/main" val="2372177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6CAA3DF-0ABB-0347-A19D-4C1A1D779151}" type="datetimeFigureOut">
              <a:rPr lang="en-US" smtClean="0"/>
              <a:t>3/15/16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3C84E4-5569-AD46-8FD6-29F39975429F}" type="slidenum">
              <a:rPr lang="en-US" smtClean="0"/>
              <a:t>‹#›</a:t>
            </a:fld>
            <a:endParaRPr lang="en-US"/>
          </a:p>
        </p:txBody>
      </p:sp>
    </p:spTree>
    <p:extLst>
      <p:ext uri="{BB962C8B-B14F-4D97-AF65-F5344CB8AC3E}">
        <p14:creationId xmlns:p14="http://schemas.microsoft.com/office/powerpoint/2010/main" val="25862407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CAA3DF-0ABB-0347-A19D-4C1A1D779151}" type="datetimeFigureOut">
              <a:rPr lang="en-US" smtClean="0"/>
              <a:t>3/15/16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C3C84E4-5569-AD46-8FD6-29F39975429F}" type="slidenum">
              <a:rPr lang="en-US" smtClean="0"/>
              <a:t>‹#›</a:t>
            </a:fld>
            <a:endParaRPr lang="en-US"/>
          </a:p>
        </p:txBody>
      </p:sp>
    </p:spTree>
    <p:extLst>
      <p:ext uri="{BB962C8B-B14F-4D97-AF65-F5344CB8AC3E}">
        <p14:creationId xmlns:p14="http://schemas.microsoft.com/office/powerpoint/2010/main" val="23443088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CAA3DF-0ABB-0347-A19D-4C1A1D779151}" type="datetimeFigureOut">
              <a:rPr lang="en-US" smtClean="0"/>
              <a:t>3/15/16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3C84E4-5569-AD46-8FD6-29F39975429F}" type="slidenum">
              <a:rPr lang="en-US" smtClean="0"/>
              <a:t>‹#›</a:t>
            </a:fld>
            <a:endParaRPr lang="en-US"/>
          </a:p>
        </p:txBody>
      </p:sp>
    </p:spTree>
    <p:extLst>
      <p:ext uri="{BB962C8B-B14F-4D97-AF65-F5344CB8AC3E}">
        <p14:creationId xmlns:p14="http://schemas.microsoft.com/office/powerpoint/2010/main" val="651914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CAA3DF-0ABB-0347-A19D-4C1A1D779151}" type="datetimeFigureOut">
              <a:rPr lang="en-US" smtClean="0"/>
              <a:t>3/15/16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3C84E4-5569-AD46-8FD6-29F39975429F}" type="slidenum">
              <a:rPr lang="en-US" smtClean="0"/>
              <a:t>‹#›</a:t>
            </a:fld>
            <a:endParaRPr lang="en-US"/>
          </a:p>
        </p:txBody>
      </p:sp>
    </p:spTree>
    <p:extLst>
      <p:ext uri="{BB962C8B-B14F-4D97-AF65-F5344CB8AC3E}">
        <p14:creationId xmlns:p14="http://schemas.microsoft.com/office/powerpoint/2010/main" val="87461858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CAA3DF-0ABB-0347-A19D-4C1A1D779151}" type="datetimeFigureOut">
              <a:rPr lang="en-US" smtClean="0"/>
              <a:t>3/15/16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3C84E4-5569-AD46-8FD6-29F39975429F}" type="slidenum">
              <a:rPr lang="en-US" smtClean="0"/>
              <a:t>‹#›</a:t>
            </a:fld>
            <a:endParaRPr lang="en-US"/>
          </a:p>
        </p:txBody>
      </p:sp>
    </p:spTree>
    <p:extLst>
      <p:ext uri="{BB962C8B-B14F-4D97-AF65-F5344CB8AC3E}">
        <p14:creationId xmlns:p14="http://schemas.microsoft.com/office/powerpoint/2010/main" val="32784966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190500" y="0"/>
            <a:ext cx="8763000" cy="6858000"/>
          </a:xfrm>
          <a:prstGeom prst="rect">
            <a:avLst/>
          </a:prstGeom>
        </p:spPr>
      </p:pic>
    </p:spTree>
    <p:extLst>
      <p:ext uri="{BB962C8B-B14F-4D97-AF65-F5344CB8AC3E}">
        <p14:creationId xmlns:p14="http://schemas.microsoft.com/office/powerpoint/2010/main" val="3840561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722586" y="0"/>
            <a:ext cx="7642723" cy="6858000"/>
          </a:xfrm>
          <a:prstGeom prst="rect">
            <a:avLst/>
          </a:prstGeom>
        </p:spPr>
      </p:pic>
    </p:spTree>
    <p:extLst>
      <p:ext uri="{BB962C8B-B14F-4D97-AF65-F5344CB8AC3E}">
        <p14:creationId xmlns:p14="http://schemas.microsoft.com/office/powerpoint/2010/main" val="22916019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So…who is in jail?</a:t>
            </a:r>
            <a:endParaRPr lang="en-US" dirty="0"/>
          </a:p>
        </p:txBody>
      </p:sp>
    </p:spTree>
    <p:extLst>
      <p:ext uri="{BB962C8B-B14F-4D97-AF65-F5344CB8AC3E}">
        <p14:creationId xmlns:p14="http://schemas.microsoft.com/office/powerpoint/2010/main" val="4035977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139700" y="0"/>
            <a:ext cx="8858574" cy="6858000"/>
          </a:xfrm>
          <a:prstGeom prst="rect">
            <a:avLst/>
          </a:prstGeom>
        </p:spPr>
      </p:pic>
    </p:spTree>
    <p:extLst>
      <p:ext uri="{BB962C8B-B14F-4D97-AF65-F5344CB8AC3E}">
        <p14:creationId xmlns:p14="http://schemas.microsoft.com/office/powerpoint/2010/main" val="25811319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a:t>
            </a:r>
            <a:endParaRPr lang="en-US" dirty="0"/>
          </a:p>
        </p:txBody>
      </p:sp>
      <p:sp>
        <p:nvSpPr>
          <p:cNvPr id="3" name="Content Placeholder 2"/>
          <p:cNvSpPr>
            <a:spLocks noGrp="1"/>
          </p:cNvSpPr>
          <p:nvPr>
            <p:ph idx="1"/>
          </p:nvPr>
        </p:nvSpPr>
        <p:spPr/>
        <p:txBody>
          <a:bodyPr/>
          <a:lstStyle/>
          <a:p>
            <a:r>
              <a:rPr lang="en-US" dirty="0" smtClean="0"/>
              <a:t>Consider the entire criminal justice system…</a:t>
            </a:r>
          </a:p>
          <a:p>
            <a:pPr lvl="1"/>
            <a:r>
              <a:rPr lang="en-US" dirty="0" smtClean="0"/>
              <a:t>What determines if you are arrested?</a:t>
            </a:r>
          </a:p>
          <a:p>
            <a:pPr lvl="1"/>
            <a:r>
              <a:rPr lang="en-US" dirty="0" smtClean="0"/>
              <a:t>What determines if you are found guilty or innocent?</a:t>
            </a:r>
            <a:endParaRPr lang="en-US" dirty="0"/>
          </a:p>
        </p:txBody>
      </p:sp>
    </p:spTree>
    <p:extLst>
      <p:ext uri="{BB962C8B-B14F-4D97-AF65-F5344CB8AC3E}">
        <p14:creationId xmlns:p14="http://schemas.microsoft.com/office/powerpoint/2010/main" val="265323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 name="Picture 4"/>
          <p:cNvPicPr>
            <a:picLocks noChangeAspect="1"/>
          </p:cNvPicPr>
          <p:nvPr/>
        </p:nvPicPr>
        <p:blipFill>
          <a:blip r:embed="rId3"/>
          <a:stretch>
            <a:fillRect/>
          </a:stretch>
        </p:blipFill>
        <p:spPr>
          <a:xfrm>
            <a:off x="1104900" y="0"/>
            <a:ext cx="6927273" cy="6858000"/>
          </a:xfrm>
          <a:prstGeom prst="rect">
            <a:avLst/>
          </a:prstGeom>
        </p:spPr>
      </p:pic>
    </p:spTree>
    <p:extLst>
      <p:ext uri="{BB962C8B-B14F-4D97-AF65-F5344CB8AC3E}">
        <p14:creationId xmlns:p14="http://schemas.microsoft.com/office/powerpoint/2010/main" val="3914639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0" y="228600"/>
            <a:ext cx="9144000" cy="6400800"/>
          </a:xfrm>
          <a:prstGeom prst="rect">
            <a:avLst/>
          </a:prstGeom>
        </p:spPr>
      </p:pic>
    </p:spTree>
    <p:extLst>
      <p:ext uri="{BB962C8B-B14F-4D97-AF65-F5344CB8AC3E}">
        <p14:creationId xmlns:p14="http://schemas.microsoft.com/office/powerpoint/2010/main" val="6796919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0" y="274638"/>
            <a:ext cx="9144000" cy="5273040"/>
          </a:xfrm>
          <a:prstGeom prst="rect">
            <a:avLst/>
          </a:prstGeom>
        </p:spPr>
      </p:pic>
    </p:spTree>
    <p:extLst>
      <p:ext uri="{BB962C8B-B14F-4D97-AF65-F5344CB8AC3E}">
        <p14:creationId xmlns:p14="http://schemas.microsoft.com/office/powerpoint/2010/main" val="28903427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0" y="1117600"/>
            <a:ext cx="9144000" cy="4602480"/>
          </a:xfrm>
          <a:prstGeom prst="rect">
            <a:avLst/>
          </a:prstGeom>
        </p:spPr>
      </p:pic>
    </p:spTree>
    <p:extLst>
      <p:ext uri="{BB962C8B-B14F-4D97-AF65-F5344CB8AC3E}">
        <p14:creationId xmlns:p14="http://schemas.microsoft.com/office/powerpoint/2010/main" val="38452627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266700" y="0"/>
            <a:ext cx="8608368" cy="6858000"/>
          </a:xfrm>
          <a:prstGeom prst="rect">
            <a:avLst/>
          </a:prstGeom>
        </p:spPr>
      </p:pic>
    </p:spTree>
    <p:extLst>
      <p:ext uri="{BB962C8B-B14F-4D97-AF65-F5344CB8AC3E}">
        <p14:creationId xmlns:p14="http://schemas.microsoft.com/office/powerpoint/2010/main" val="1230481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0" y="787400"/>
            <a:ext cx="9144000" cy="5273040"/>
          </a:xfrm>
          <a:prstGeom prst="rect">
            <a:avLst/>
          </a:prstGeom>
        </p:spPr>
      </p:pic>
    </p:spTree>
    <p:extLst>
      <p:ext uri="{BB962C8B-B14F-4D97-AF65-F5344CB8AC3E}">
        <p14:creationId xmlns:p14="http://schemas.microsoft.com/office/powerpoint/2010/main" val="3263656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673606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0" y="203200"/>
            <a:ext cx="9144000" cy="6431280"/>
          </a:xfrm>
          <a:prstGeom prst="rect">
            <a:avLst/>
          </a:prstGeom>
        </p:spPr>
      </p:pic>
    </p:spTree>
    <p:extLst>
      <p:ext uri="{BB962C8B-B14F-4D97-AF65-F5344CB8AC3E}">
        <p14:creationId xmlns:p14="http://schemas.microsoft.com/office/powerpoint/2010/main" val="41314845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12700" y="0"/>
            <a:ext cx="9113621" cy="6858000"/>
          </a:xfrm>
          <a:prstGeom prst="rect">
            <a:avLst/>
          </a:prstGeom>
        </p:spPr>
      </p:pic>
    </p:spTree>
    <p:extLst>
      <p:ext uri="{BB962C8B-B14F-4D97-AF65-F5344CB8AC3E}">
        <p14:creationId xmlns:p14="http://schemas.microsoft.com/office/powerpoint/2010/main" val="39864931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descr="http://static01.nyt.com/images/2014/11/19/opinion/19wed3/19wed3-master675.jpg"/>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ln>
            <a:noFill/>
          </a:ln>
        </p:spPr>
      </p:pic>
    </p:spTree>
    <p:extLst>
      <p:ext uri="{BB962C8B-B14F-4D97-AF65-F5344CB8AC3E}">
        <p14:creationId xmlns:p14="http://schemas.microsoft.com/office/powerpoint/2010/main" val="27861825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127000" y="812800"/>
            <a:ext cx="8890000" cy="5219700"/>
          </a:xfrm>
          <a:prstGeom prst="rect">
            <a:avLst/>
          </a:prstGeom>
        </p:spPr>
      </p:pic>
    </p:spTree>
    <p:extLst>
      <p:ext uri="{BB962C8B-B14F-4D97-AF65-F5344CB8AC3E}">
        <p14:creationId xmlns:p14="http://schemas.microsoft.com/office/powerpoint/2010/main" val="21622671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3" descr="https://img.washingtonpost.com/wp-apps/imrs.php?src=https://img.washingtonpost.com/blogs/govbeat/files/2014/10/voting-methods.png&amp;w=1484"/>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9143999" cy="6310922"/>
          </a:xfrm>
          <a:prstGeom prst="rect">
            <a:avLst/>
          </a:prstGeom>
          <a:noFill/>
          <a:ln>
            <a:noFill/>
          </a:ln>
        </p:spPr>
      </p:pic>
    </p:spTree>
    <p:extLst>
      <p:ext uri="{BB962C8B-B14F-4D97-AF65-F5344CB8AC3E}">
        <p14:creationId xmlns:p14="http://schemas.microsoft.com/office/powerpoint/2010/main" val="4244276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descr="Screen Shot 2015-10-25 at 8.43.07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409" y="0"/>
            <a:ext cx="8245391" cy="6858000"/>
          </a:xfrm>
          <a:prstGeom prst="rect">
            <a:avLst/>
          </a:prstGeom>
        </p:spPr>
      </p:pic>
    </p:spTree>
    <p:extLst>
      <p:ext uri="{BB962C8B-B14F-4D97-AF65-F5344CB8AC3E}">
        <p14:creationId xmlns:p14="http://schemas.microsoft.com/office/powerpoint/2010/main" val="34021280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descr="Screen Shot 2015-10-27 at 8.06.3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4134069"/>
          </a:xfrm>
          <a:prstGeom prst="rect">
            <a:avLst/>
          </a:prstGeom>
        </p:spPr>
      </p:pic>
    </p:spTree>
    <p:extLst>
      <p:ext uri="{BB962C8B-B14F-4D97-AF65-F5344CB8AC3E}">
        <p14:creationId xmlns:p14="http://schemas.microsoft.com/office/powerpoint/2010/main" val="16160719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descr="Screen Shot 2015-10-27 at 8.06.4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4162653"/>
          </a:xfrm>
          <a:prstGeom prst="rect">
            <a:avLst/>
          </a:prstGeom>
        </p:spPr>
      </p:pic>
    </p:spTree>
    <p:extLst>
      <p:ext uri="{BB962C8B-B14F-4D97-AF65-F5344CB8AC3E}">
        <p14:creationId xmlns:p14="http://schemas.microsoft.com/office/powerpoint/2010/main" val="4780376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descr="Screen Shot 2015-10-27 at 8.07.55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74638"/>
            <a:ext cx="9144000" cy="4078533"/>
          </a:xfrm>
          <a:prstGeom prst="rect">
            <a:avLst/>
          </a:prstGeom>
        </p:spPr>
      </p:pic>
    </p:spTree>
    <p:extLst>
      <p:ext uri="{BB962C8B-B14F-4D97-AF65-F5344CB8AC3E}">
        <p14:creationId xmlns:p14="http://schemas.microsoft.com/office/powerpoint/2010/main" val="3848667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Felony Disenfranchisement	</a:t>
            </a:r>
            <a:endParaRPr lang="en-US" dirty="0"/>
          </a:p>
        </p:txBody>
      </p:sp>
      <p:sp>
        <p:nvSpPr>
          <p:cNvPr id="3" name="Content Placeholder 2"/>
          <p:cNvSpPr>
            <a:spLocks noGrp="1"/>
          </p:cNvSpPr>
          <p:nvPr>
            <p:ph idx="1"/>
          </p:nvPr>
        </p:nvSpPr>
        <p:spPr/>
        <p:txBody>
          <a:bodyPr/>
          <a:lstStyle/>
          <a:p>
            <a:pPr marL="0" indent="0">
              <a:buNone/>
            </a:pPr>
            <a:r>
              <a:rPr lang="en-US" dirty="0" smtClean="0"/>
              <a:t>Consider…</a:t>
            </a:r>
          </a:p>
          <a:p>
            <a:r>
              <a:rPr lang="en-US" dirty="0" smtClean="0"/>
              <a:t>What </a:t>
            </a:r>
            <a:r>
              <a:rPr lang="en-US" dirty="0"/>
              <a:t>is the purpose of jail?</a:t>
            </a:r>
          </a:p>
          <a:p>
            <a:pPr marL="0" indent="0">
              <a:buNone/>
            </a:pPr>
            <a:r>
              <a:rPr lang="en-US" dirty="0"/>
              <a:t> </a:t>
            </a:r>
          </a:p>
          <a:p>
            <a:pPr marL="0" indent="0">
              <a:buNone/>
            </a:pPr>
            <a:endParaRPr lang="en-US" dirty="0"/>
          </a:p>
          <a:p>
            <a:r>
              <a:rPr lang="en-US" dirty="0"/>
              <a:t>How should people be treated after they have completed their sentence</a:t>
            </a:r>
            <a:r>
              <a:rPr lang="en-US" dirty="0" smtClean="0"/>
              <a:t>?</a:t>
            </a:r>
          </a:p>
          <a:p>
            <a:pPr lvl="1"/>
            <a:r>
              <a:rPr lang="en-US" dirty="0" smtClean="0"/>
              <a:t>Citizenship?</a:t>
            </a:r>
          </a:p>
          <a:p>
            <a:pPr lvl="1"/>
            <a:r>
              <a:rPr lang="en-US" dirty="0" smtClean="0"/>
              <a:t>Voting?</a:t>
            </a:r>
            <a:endParaRPr lang="en-US" dirty="0"/>
          </a:p>
          <a:p>
            <a:endParaRPr lang="en-US" dirty="0"/>
          </a:p>
        </p:txBody>
      </p:sp>
    </p:spTree>
    <p:extLst>
      <p:ext uri="{BB962C8B-B14F-4D97-AF65-F5344CB8AC3E}">
        <p14:creationId xmlns:p14="http://schemas.microsoft.com/office/powerpoint/2010/main" val="33184974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665</TotalTime>
  <Words>1964</Words>
  <Application>Microsoft Macintosh PowerPoint</Application>
  <PresentationFormat>On-screen Show (4:3)</PresentationFormat>
  <Paragraphs>92</Paragraphs>
  <Slides>22</Slides>
  <Notes>16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Calibri</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Felony Disenfranchisement </vt:lpstr>
      <vt:lpstr>PowerPoint Presentation</vt:lpstr>
      <vt:lpstr>PowerPoint Presentation</vt:lpstr>
      <vt:lpstr>PowerPoint Presentation</vt:lpstr>
      <vt:lpstr>Why?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Wellesley High School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Jacqueline Katz</dc:creator>
  <cp:lastModifiedBy>Microsoft Office User</cp:lastModifiedBy>
  <cp:revision>13</cp:revision>
  <cp:lastPrinted>2015-10-26T13:22:06Z</cp:lastPrinted>
  <dcterms:created xsi:type="dcterms:W3CDTF">2015-10-25T21:19:31Z</dcterms:created>
  <dcterms:modified xsi:type="dcterms:W3CDTF">2016-03-15T13:22:29Z</dcterms:modified>
</cp:coreProperties>
</file>